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endra V Kini" initials="NVK" lastIdx="1" clrIdx="0">
    <p:extLst>
      <p:ext uri="{19B8F6BF-5375-455C-9EA6-DF929625EA0E}">
        <p15:presenceInfo xmlns:p15="http://schemas.microsoft.com/office/powerpoint/2012/main" userId="Nagendra V K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INTRODUCTION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INSIGHT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SUMMARY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 custLinFactNeighborX="-9671" custLinFactNeighborY="2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INTRODUCTION</a:t>
          </a:r>
          <a:endParaRPr lang="en-US" sz="1900" kern="120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INSIGHT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SUMMARY</a:t>
          </a:r>
          <a:endParaRPr lang="en-US" sz="1900" kern="1200" dirty="0"/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85736" y="2963684"/>
          <a:ext cx="409752" cy="40975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37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51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2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5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50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57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97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Employee Salary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Key Performance Indicators and Analytical Insights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Average Salary by Experience Level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835" y="1918658"/>
            <a:ext cx="4086616" cy="2838846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Bar chart showing the average salary for different experience levels.</a:t>
            </a:r>
          </a:p>
          <a:p>
            <a:r>
              <a:rPr lang="en-US" sz="1500" b="1" dirty="0"/>
              <a:t>Insight :- </a:t>
            </a:r>
          </a:p>
          <a:p>
            <a:pPr marL="0" indent="0">
              <a:buNone/>
            </a:pPr>
            <a:r>
              <a:rPr lang="en-US" sz="1500" b="1" dirty="0"/>
              <a:t>	</a:t>
            </a:r>
            <a:r>
              <a:rPr lang="en-US" sz="1500" dirty="0"/>
              <a:t>* Experienced :- $199K  </a:t>
            </a:r>
          </a:p>
          <a:p>
            <a:pPr marL="0" indent="0">
              <a:buNone/>
            </a:pPr>
            <a:r>
              <a:rPr lang="en-US" sz="1500" dirty="0"/>
              <a:t>	* Senior :- $139K  </a:t>
            </a:r>
          </a:p>
          <a:p>
            <a:pPr marL="0" indent="0">
              <a:buNone/>
            </a:pPr>
            <a:r>
              <a:rPr lang="en-US" sz="1500" dirty="0"/>
              <a:t>	* Mid-level :- $88K  </a:t>
            </a:r>
          </a:p>
          <a:p>
            <a:pPr marL="0" indent="0">
              <a:buNone/>
            </a:pPr>
            <a:r>
              <a:rPr lang="en-US" sz="1500" dirty="0"/>
              <a:t>	* Entry-level :- $62K</a:t>
            </a:r>
            <a:endParaRPr lang="en-IN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3684-D0AC-4AF3-AFCD-073301EC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083" y="1801813"/>
            <a:ext cx="245779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8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Count of Salaries by Company Size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835" y="1911260"/>
            <a:ext cx="4086616" cy="2838846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Bar chart showing the count of salaries by company size.</a:t>
            </a:r>
          </a:p>
          <a:p>
            <a:r>
              <a:rPr lang="en-US" sz="1500" b="1" dirty="0"/>
              <a:t>Insight :- </a:t>
            </a:r>
          </a:p>
          <a:p>
            <a:pPr marL="0" indent="0">
              <a:buNone/>
            </a:pPr>
            <a:r>
              <a:rPr lang="en-US" sz="1500" b="1" dirty="0"/>
              <a:t>	</a:t>
            </a:r>
            <a:r>
              <a:rPr lang="en-US" sz="1500" dirty="0"/>
              <a:t>* Small companies :- 83 salaries  </a:t>
            </a:r>
          </a:p>
          <a:p>
            <a:pPr marL="0" indent="0">
              <a:buNone/>
            </a:pPr>
            <a:r>
              <a:rPr lang="en-US" sz="1500" dirty="0"/>
              <a:t>	* Medium companies :- 326 salaries  </a:t>
            </a:r>
          </a:p>
          <a:p>
            <a:pPr marL="0" indent="0">
              <a:buNone/>
            </a:pPr>
            <a:r>
              <a:rPr lang="en-US" sz="1500" dirty="0"/>
              <a:t>	* Large companies :- 198 salaries</a:t>
            </a:r>
            <a:endParaRPr lang="en-IN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8FCAE-9F89-4023-9F01-511D0607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915" y="1801813"/>
            <a:ext cx="239110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1254035"/>
            <a:ext cx="3298507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Average Salary by Company Location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499" y="4065130"/>
            <a:ext cx="6750752" cy="1420525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Map chart showing average salary for each company location.</a:t>
            </a:r>
          </a:p>
          <a:p>
            <a:r>
              <a:rPr lang="en-US" sz="1500" b="1" dirty="0"/>
              <a:t>Insight :- </a:t>
            </a:r>
            <a:r>
              <a:rPr lang="en-US" sz="1500" dirty="0"/>
              <a:t>Visualization of geographical salary distribution across different locations.</a:t>
            </a:r>
            <a:endParaRPr lang="en-I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45020-465F-404A-AD3F-2B14A686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07" y="1195119"/>
            <a:ext cx="3448531" cy="26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4B5BA-E7F5-45DE-B836-F0F7E59A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628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2AD21E-C3C0-4B62-B1E9-46F101BC74F4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1454A-79DF-4BEF-961A-A95E2D127026}"/>
              </a:ext>
            </a:extLst>
          </p:cNvPr>
          <p:cNvSpPr txBox="1">
            <a:spLocks/>
          </p:cNvSpPr>
          <p:nvPr/>
        </p:nvSpPr>
        <p:spPr>
          <a:xfrm>
            <a:off x="4365252" y="95250"/>
            <a:ext cx="3461496" cy="4762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rgbClr val="FFFFFF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7738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Summary of Insights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660A-CFA2-4141-BBF9-09B93961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509" y="1289989"/>
            <a:ext cx="6705075" cy="40429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Key KPIs :-  </a:t>
            </a:r>
          </a:p>
          <a:p>
            <a:pPr marL="0" indent="0">
              <a:buNone/>
            </a:pPr>
            <a:r>
              <a:rPr lang="en-US" dirty="0"/>
              <a:t>	* Total Company Locations :- 607  </a:t>
            </a:r>
          </a:p>
          <a:p>
            <a:pPr marL="0" indent="0">
              <a:buNone/>
            </a:pPr>
            <a:r>
              <a:rPr lang="en-US" dirty="0"/>
              <a:t>	* Sum of Salaries :- 197 million  </a:t>
            </a:r>
          </a:p>
          <a:p>
            <a:pPr marL="0" indent="0">
              <a:buNone/>
            </a:pPr>
            <a:r>
              <a:rPr lang="en-US" dirty="0"/>
              <a:t>	* Total Job Titles :- 50</a:t>
            </a:r>
          </a:p>
          <a:p>
            <a:r>
              <a:rPr lang="en-US" b="1" dirty="0"/>
              <a:t>Major Findings :- </a:t>
            </a:r>
          </a:p>
          <a:p>
            <a:pPr marL="0" indent="0">
              <a:buNone/>
            </a:pPr>
            <a:r>
              <a:rPr lang="en-US" dirty="0"/>
              <a:t>	* Data Scientist has the highest sum of salaries.  </a:t>
            </a:r>
          </a:p>
          <a:p>
            <a:pPr marL="0" indent="0">
              <a:buNone/>
            </a:pPr>
            <a:r>
              <a:rPr lang="en-US" dirty="0"/>
              <a:t>	* Most common remote work arrangement is 100% remote.  </a:t>
            </a:r>
          </a:p>
          <a:p>
            <a:pPr marL="0" indent="0">
              <a:buNone/>
            </a:pPr>
            <a:r>
              <a:rPr lang="en-US" dirty="0"/>
              <a:t>	* Medium-sized companies employ the most employees.  </a:t>
            </a:r>
          </a:p>
          <a:p>
            <a:pPr marL="0" indent="0">
              <a:buNone/>
            </a:pPr>
            <a:r>
              <a:rPr lang="en-US" dirty="0"/>
              <a:t>	* Highest average salary is for the Data Analytics Lead role.  </a:t>
            </a:r>
          </a:p>
          <a:p>
            <a:pPr marL="0" indent="0">
              <a:buNone/>
            </a:pPr>
            <a:r>
              <a:rPr lang="en-US" dirty="0"/>
              <a:t>	* Salary increases with experience level.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95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Conclusion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660A-CFA2-4141-BBF9-09B93961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135" y="1516062"/>
            <a:ext cx="6705075" cy="3525837"/>
          </a:xfrm>
        </p:spPr>
        <p:txBody>
          <a:bodyPr>
            <a:noAutofit/>
          </a:bodyPr>
          <a:lstStyle/>
          <a:p>
            <a:r>
              <a:rPr lang="en-US" dirty="0"/>
              <a:t>Recap of key insights and KPIs.</a:t>
            </a:r>
          </a:p>
          <a:p>
            <a:r>
              <a:rPr lang="en-US" dirty="0"/>
              <a:t>Insights into trends affecting salary distribution across different job roles and company locations.</a:t>
            </a:r>
          </a:p>
          <a:p>
            <a:r>
              <a:rPr lang="en-US" dirty="0"/>
              <a:t>Considerations for workforce planning and budgeting.</a:t>
            </a:r>
          </a:p>
          <a:p>
            <a:r>
              <a:rPr lang="en-US" dirty="0"/>
              <a:t>Potential areas for further research or deeper analysis to uncover more insights.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05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EDD189-912C-4713-8363-E60AD4D8DBE5}"/>
              </a:ext>
            </a:extLst>
          </p:cNvPr>
          <p:cNvSpPr txBox="1"/>
          <p:nvPr/>
        </p:nvSpPr>
        <p:spPr>
          <a:xfrm>
            <a:off x="2578893" y="2421061"/>
            <a:ext cx="703421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b="1" dirty="0"/>
              <a:t>THANK YOU</a:t>
            </a:r>
            <a:endParaRPr lang="en-IN" sz="9900" b="1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346478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Introduction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5660A-CFA2-4141-BBF9-09B93961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463" y="1420813"/>
            <a:ext cx="6586012" cy="3541714"/>
          </a:xfrm>
        </p:spPr>
        <p:txBody>
          <a:bodyPr/>
          <a:lstStyle/>
          <a:p>
            <a:r>
              <a:rPr lang="en-US" dirty="0"/>
              <a:t>Overview of the analysis conducted on employee salaries across different job roles.</a:t>
            </a:r>
          </a:p>
          <a:p>
            <a:r>
              <a:rPr lang="en-US" dirty="0"/>
              <a:t>Objective :- To understand salary distribution and key factors influencing compensation across various roles and company locations.</a:t>
            </a:r>
          </a:p>
          <a:p>
            <a:r>
              <a:rPr lang="en-US" dirty="0"/>
              <a:t>Highlight the use of filters for year, experience level, and company size to refine the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Key Performance Indicators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664" y="3044146"/>
            <a:ext cx="4503593" cy="2022568"/>
          </a:xfrm>
        </p:spPr>
        <p:txBody>
          <a:bodyPr/>
          <a:lstStyle/>
          <a:p>
            <a:r>
              <a:rPr lang="en-IN" b="1" dirty="0"/>
              <a:t>Total Company Locations :- </a:t>
            </a:r>
            <a:r>
              <a:rPr lang="en-IN" dirty="0"/>
              <a:t>607</a:t>
            </a:r>
          </a:p>
          <a:p>
            <a:r>
              <a:rPr lang="en-IN" b="1" dirty="0"/>
              <a:t>Sum of Salaries :- </a:t>
            </a:r>
            <a:r>
              <a:rPr lang="en-IN" dirty="0"/>
              <a:t>197 million</a:t>
            </a:r>
          </a:p>
          <a:p>
            <a:r>
              <a:rPr lang="en-IN" b="1" dirty="0"/>
              <a:t>Total Job Titles :- </a:t>
            </a:r>
            <a:r>
              <a:rPr lang="en-IN" dirty="0"/>
              <a:t>50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0771D-033B-41A9-BADC-FEAA861C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64" y="1782109"/>
            <a:ext cx="450359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Filters Applied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741" y="1703389"/>
            <a:ext cx="3693459" cy="306546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Year :- </a:t>
            </a:r>
            <a:r>
              <a:rPr lang="en-US" dirty="0"/>
              <a:t>Analysis based on the selected year(s).</a:t>
            </a:r>
          </a:p>
          <a:p>
            <a:r>
              <a:rPr lang="en-US" b="1" dirty="0"/>
              <a:t>Experience Level :- </a:t>
            </a:r>
            <a:r>
              <a:rPr lang="en-US" dirty="0"/>
              <a:t>Analysis categorized by different experience levels (Entry, Mid, Senior, Experienced).</a:t>
            </a:r>
          </a:p>
          <a:p>
            <a:r>
              <a:rPr lang="en-US" b="1" dirty="0"/>
              <a:t>Company Size :- </a:t>
            </a:r>
            <a:r>
              <a:rPr lang="en-US" dirty="0"/>
              <a:t>Analysis segmented by company size (Small, Medium, Large).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BC46-E6FD-4B35-9ED6-EDDA3A1B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41" y="2087563"/>
            <a:ext cx="2938188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Sum of Salaries and Count of Employees by Job Title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020" y="3817051"/>
            <a:ext cx="6750752" cy="168461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Chart Description :- </a:t>
            </a:r>
            <a:r>
              <a:rPr lang="en-US" dirty="0"/>
              <a:t>Bar chart showing the sum of salaries and count of employees for each job title.</a:t>
            </a:r>
          </a:p>
          <a:p>
            <a:r>
              <a:rPr lang="en-US" b="1" dirty="0"/>
              <a:t>Insight :-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* Highest sum of salaries :- Data Scientist  </a:t>
            </a:r>
          </a:p>
          <a:p>
            <a:pPr marL="0" indent="0">
              <a:buNone/>
            </a:pPr>
            <a:r>
              <a:rPr lang="en-US" sz="1900" dirty="0"/>
              <a:t>	* Followed by :- Data Engineer, Data Analyst, Machine Learning Engineer</a:t>
            </a:r>
            <a:endParaRPr lang="en-IN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9D2F3-8ABE-41C6-A1E8-53CC7405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933" y="1125458"/>
            <a:ext cx="4286848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6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Count of Job Titles by Remote Ratio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730" y="2011363"/>
            <a:ext cx="4183433" cy="3188353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Pie chart showing the count of job titles based on remote work ratio.</a:t>
            </a:r>
          </a:p>
          <a:p>
            <a:r>
              <a:rPr lang="en-US" sz="1500" b="1" dirty="0"/>
              <a:t>Insight :-</a:t>
            </a:r>
          </a:p>
          <a:p>
            <a:pPr marL="0" indent="0">
              <a:buNone/>
            </a:pPr>
            <a:r>
              <a:rPr lang="en-US" sz="1500" dirty="0"/>
              <a:t>	* 100% remote :- 381 job titles  </a:t>
            </a:r>
          </a:p>
          <a:p>
            <a:pPr marL="0" indent="0">
              <a:buNone/>
            </a:pPr>
            <a:r>
              <a:rPr lang="en-US" sz="1500" dirty="0"/>
              <a:t>	*  50% remote :- 99 job titles  </a:t>
            </a:r>
          </a:p>
          <a:p>
            <a:pPr marL="0" indent="0">
              <a:buNone/>
            </a:pPr>
            <a:r>
              <a:rPr lang="en-US" sz="1500" dirty="0"/>
              <a:t>	*  0% remote :- 127 job titles</a:t>
            </a:r>
            <a:endParaRPr lang="en-IN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F4F46-4960-4188-B769-161CB6273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27" y="1957388"/>
            <a:ext cx="2372056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04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Count of Employees by Company Size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766" y="1957388"/>
            <a:ext cx="4218497" cy="3188353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Pie chart illustrating the number of employees categorized by company size.</a:t>
            </a:r>
          </a:p>
          <a:p>
            <a:r>
              <a:rPr lang="en-US" sz="1500" b="1" dirty="0"/>
              <a:t>Insight :-  </a:t>
            </a:r>
          </a:p>
          <a:p>
            <a:pPr marL="0" indent="0">
              <a:buNone/>
            </a:pPr>
            <a:r>
              <a:rPr lang="en-US" sz="1500" b="1" dirty="0"/>
              <a:t>        </a:t>
            </a:r>
            <a:r>
              <a:rPr lang="en-US" sz="1500" dirty="0"/>
              <a:t>*  Medium-sized companies :- 326 employees  </a:t>
            </a:r>
          </a:p>
          <a:p>
            <a:pPr marL="0" indent="0">
              <a:buNone/>
            </a:pPr>
            <a:r>
              <a:rPr lang="en-US" sz="1500" dirty="0"/>
              <a:t>        *  Large companies :- 198 employees  </a:t>
            </a:r>
          </a:p>
          <a:p>
            <a:pPr marL="0" indent="0">
              <a:buNone/>
            </a:pPr>
            <a:r>
              <a:rPr lang="en-US" sz="1500" dirty="0"/>
              <a:t>        *  Small companies :- 83 employees</a:t>
            </a:r>
            <a:endParaRPr lang="en-IN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F6B8F-39E4-4C1F-9CB6-DEEAF3BC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0" y="1918358"/>
            <a:ext cx="2320786" cy="2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Average Salary by Job Title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64128-FBF7-4F16-947F-396F0DE65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499" y="3903762"/>
            <a:ext cx="6750752" cy="1569286"/>
          </a:xfrm>
        </p:spPr>
        <p:txBody>
          <a:bodyPr>
            <a:noAutofit/>
          </a:bodyPr>
          <a:lstStyle/>
          <a:p>
            <a:r>
              <a:rPr lang="en-US" sz="1500" b="1" dirty="0"/>
              <a:t>Chart Description :- </a:t>
            </a:r>
            <a:r>
              <a:rPr lang="en-US" sz="1500" dirty="0"/>
              <a:t>Bar chart showing the average salary for each job title.</a:t>
            </a:r>
          </a:p>
          <a:p>
            <a:r>
              <a:rPr lang="en-US" sz="1500" b="1" dirty="0"/>
              <a:t>Insight :-  </a:t>
            </a:r>
          </a:p>
          <a:p>
            <a:pPr marL="0" indent="0">
              <a:buNone/>
            </a:pPr>
            <a:r>
              <a:rPr lang="en-US" sz="1200" b="1" dirty="0"/>
              <a:t>               *</a:t>
            </a:r>
            <a:r>
              <a:rPr lang="en-US" sz="1200" dirty="0"/>
              <a:t> Highest average salary :- Data Analytics Lead ($0.41 million)  </a:t>
            </a:r>
          </a:p>
          <a:p>
            <a:pPr marL="0" indent="0">
              <a:buNone/>
            </a:pPr>
            <a:r>
              <a:rPr lang="en-US" sz="1200" dirty="0"/>
              <a:t>               * Followed by :- Principal Data Engineer ($0.33 million), Financial Data Analyst ($0.328 million)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6A298-E889-44D5-BD1A-C13AAF37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15" y="1210333"/>
            <a:ext cx="4239217" cy="24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111</TotalTime>
  <Words>595</Words>
  <Application>Microsoft Office PowerPoint</Application>
  <PresentationFormat>Widescreen</PresentationFormat>
  <Paragraphs>90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Employee Salary Analysis</vt:lpstr>
      <vt:lpstr>Agenda</vt:lpstr>
      <vt:lpstr>Introduction</vt:lpstr>
      <vt:lpstr>Key Performance Indicators</vt:lpstr>
      <vt:lpstr>Filters Applied</vt:lpstr>
      <vt:lpstr>Sum of Salaries and Count of Employees by Job Title</vt:lpstr>
      <vt:lpstr>Count of Job Titles by Remote Ratio</vt:lpstr>
      <vt:lpstr>Count of Employees by Company Size</vt:lpstr>
      <vt:lpstr>Average Salary by Job Title</vt:lpstr>
      <vt:lpstr>Average Salary by Experience Level</vt:lpstr>
      <vt:lpstr>Count of Salaries by Company Size</vt:lpstr>
      <vt:lpstr>Average Salary by Company Location</vt:lpstr>
      <vt:lpstr>PowerPoint Presentation</vt:lpstr>
      <vt:lpstr>Summary of Insights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Salary Analysis</dc:title>
  <dc:creator>Nagendra V Kini</dc:creator>
  <cp:lastModifiedBy>Nagendra V Kini</cp:lastModifiedBy>
  <cp:revision>19</cp:revision>
  <dcterms:created xsi:type="dcterms:W3CDTF">2024-06-01T17:08:59Z</dcterms:created>
  <dcterms:modified xsi:type="dcterms:W3CDTF">2024-06-01T19:00:56Z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